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AC376-A6E8-4CDE-ADEF-8475B196C43E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E1376-43AF-4A8C-98F6-813A37B25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E1376-43AF-4A8C-98F6-813A37B2542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27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D2E97-CFB0-511C-66DB-286098863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FA063D-92E3-9801-3E8B-F9F9B21DA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7389E8-5944-2228-7E97-47A749A6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88DD-4073-488A-A88F-E74D53404C1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A3C866-7840-1353-D95D-3A48B40C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DDADC6-EF24-DA7D-4BBB-EE303D50C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39CE-A933-4C0B-A60F-9AEED7D7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59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F2CFE-3FE0-40C6-AB1E-EBA9729E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11E9EC-06C2-3FF3-FA67-669AD7C56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3922D4-DA23-CBA0-C360-7D9525DB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88DD-4073-488A-A88F-E74D53404C1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6A6D9E-0DB1-479C-BDC0-7DF0D87E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2ED96-E9F6-C529-BBF6-4C78FAE2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39CE-A933-4C0B-A60F-9AEED7D7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4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56F2D9-EF57-FF31-6E7F-1EFFE9AD2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5626E6-02A3-409F-338C-A91926B4C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F1DCB-EEBB-BB8D-7559-217AE505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88DD-4073-488A-A88F-E74D53404C1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85A4F1-D88F-91FC-2108-62F6067B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B8336F-3DCD-01FF-2FA7-38A926B5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39CE-A933-4C0B-A60F-9AEED7D7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3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2C570-53B9-5B22-0127-EAC7D58B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5A76D7-024F-9792-7C53-AF8BDCA11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1C63E6-0F59-5C5A-B57E-9E22E4E07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88DD-4073-488A-A88F-E74D53404C1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9A1D1A-280D-950B-4E61-D5F50B00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86355-0009-FEE1-0F76-00DCA7D73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39CE-A933-4C0B-A60F-9AEED7D7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8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3D65D-593A-F116-A194-B392F6B8D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1A9801-028F-D3B9-3756-8BEE502EB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C31DF5-73BC-A773-91D5-30852ECF4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88DD-4073-488A-A88F-E74D53404C1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4FDB34-6D2D-0B69-F5B7-E95A36A5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484CE6-CAC1-3C0F-2908-9D10F704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39CE-A933-4C0B-A60F-9AEED7D7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77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10AF5-C122-6ED0-8044-2D20EC21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332F70-A77F-9046-4B24-6E1DDC80E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08DD12-CA6D-5AC3-70C8-553E2F05C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5CCA70-7BF8-C4F6-0159-BC6BF85C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88DD-4073-488A-A88F-E74D53404C1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44E9DD-C4AD-4D09-6736-988B8F959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6D12E2-A2E4-CACC-A29B-22ADFE46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39CE-A933-4C0B-A60F-9AEED7D7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78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2CD22-0D23-3AB6-CE00-515C5AB1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B51983-B28B-5F4C-86AD-27A5D1684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1C205E-30AE-5EC0-4EBC-A1461C1B6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A8290F-B92D-1980-982B-43EB9AF60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18613E-81DA-0BCF-E094-11B23C545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3F4333-B8BB-5749-8B7B-E3FD2740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88DD-4073-488A-A88F-E74D53404C1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1E6C8E-05A7-C6F0-D9B8-03E98106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103FCC-EE41-BB25-A3A4-A8506910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39CE-A933-4C0B-A60F-9AEED7D7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5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26BF6-6C64-9710-9785-26093F3E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B0E0DC-2F80-A7AB-99D4-DB18ECB7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88DD-4073-488A-A88F-E74D53404C1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DFE2EA-FFB9-7797-744C-7B4730C1E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CF3283-75EB-BF86-0DEB-EB96C7A0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39CE-A933-4C0B-A60F-9AEED7D7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9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FFC3D9-D1D4-BFD8-24ED-43ECB8928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88DD-4073-488A-A88F-E74D53404C1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E4F1F-DB3D-B4D0-52D7-9B3F2836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2D5E5F-F0BF-B815-3988-1EE29DF1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39CE-A933-4C0B-A60F-9AEED7D7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38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97A5C-F689-29F3-B35D-7566A289B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3049E1-2DA8-4FB0-7CD1-E84A07792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246EF0-B257-FB32-2D19-59894E4F9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01D8D1-E497-88F6-C192-B77AC40E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88DD-4073-488A-A88F-E74D53404C1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C734C1-1177-85F7-6CA3-8C07B72F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581F93-0FB6-7A77-75C4-DEA88ED8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39CE-A933-4C0B-A60F-9AEED7D7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71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69D5A-0E81-DF47-D90E-9E51D0DE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C528F8-3B06-9841-3D82-0E6030D4E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10873E-3ABB-3968-7704-EC2BDBE6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90FD36-6A0E-0ACB-E83A-C9B0274D2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88DD-4073-488A-A88F-E74D53404C1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1E7854-2CEB-E22E-F02C-57105AAE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0F2E7E-2AE4-F3D5-EEBB-0CDDB4E2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39CE-A933-4C0B-A60F-9AEED7D7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90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F3A0A-7D53-F13B-4070-A4A40FB1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6AE5E3-F639-7566-EB27-F74E203FB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DCB3C-1876-8128-7238-0B7750B17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5E88DD-4073-488A-A88F-E74D53404C1F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5E3DB6-B968-FA30-1D32-72556076A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460B1-0383-2E67-68F3-3C047DBB1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9B39CE-A933-4C0B-A60F-9AEED7D7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26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3D17B-7315-D9D2-E756-C1949AB1B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9152" y="521208"/>
            <a:ext cx="5596128" cy="30808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AEB5C3-F619-5418-6927-0435A4993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9780"/>
            <a:ext cx="9144000" cy="221927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Бренд "1000-метров": Российское производство аудиооборудования высочайшего качества.</a:t>
            </a:r>
            <a:endParaRPr lang="ru-RU" dirty="0"/>
          </a:p>
          <a:p>
            <a:r>
              <a:rPr lang="ru-RU" dirty="0"/>
              <a:t>Мы гордимся тем, что предлагаем продукцию российского производства, соответствующую самым высоким стандартам качества. Строгий контроль осуществляется на каждом этапе производственного процесса, гарантируя надежность и долговечность каждого изделия.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86C699-3ABC-2241-0B57-D22D09D58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45" y="778950"/>
            <a:ext cx="4603395" cy="27310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12DA71-3E0E-2F07-8E29-B14C834FD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384106"/>
            <a:ext cx="1389888" cy="13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0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CF918-5F98-A46B-D8F8-B3A39E8D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В настоящее время мы рады представить расширенную линейку аудио кабелей:</a:t>
            </a:r>
            <a:br>
              <a:rPr lang="ru-RU" sz="3200" dirty="0">
                <a:solidFill>
                  <a:srgbClr val="00B050"/>
                </a:solidFill>
              </a:rPr>
            </a:b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7D09A-EB80-8291-D880-12BCD2171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/>
              <a:t>Акустические кабели:</a:t>
            </a:r>
            <a:endParaRPr lang="ru-RU" dirty="0"/>
          </a:p>
          <a:p>
            <a:pPr lvl="1"/>
            <a:r>
              <a:rPr lang="ru-RU" dirty="0"/>
              <a:t>Сечение</a:t>
            </a:r>
            <a:r>
              <a:rPr lang="en-US" dirty="0"/>
              <a:t> </a:t>
            </a:r>
            <a:r>
              <a:rPr lang="ru-RU" dirty="0"/>
              <a:t>жил: от 1,0 до 10,0 мм².</a:t>
            </a:r>
          </a:p>
          <a:p>
            <a:pPr lvl="1"/>
            <a:r>
              <a:rPr lang="ru-RU" dirty="0"/>
              <a:t>Конфигурация: от 2 до 8 проводников.</a:t>
            </a:r>
          </a:p>
          <a:p>
            <a:pPr lvl="0"/>
            <a:r>
              <a:rPr lang="ru-RU" b="1" dirty="0"/>
              <a:t>Микрофонные и DMX кабели:</a:t>
            </a:r>
            <a:r>
              <a:rPr lang="ru-RU" dirty="0"/>
              <a:t> Для профессионального использования в студиях и на мероприятиях. Сечение жил 0,2 мм</a:t>
            </a:r>
            <a:r>
              <a:rPr lang="en-US" dirty="0"/>
              <a:t>; 0,22 </a:t>
            </a:r>
            <a:r>
              <a:rPr lang="ru-RU" dirty="0"/>
              <a:t>мм; 0,35 мм; 0,5 мм</a:t>
            </a:r>
          </a:p>
          <a:p>
            <a:pPr lvl="0"/>
            <a:r>
              <a:rPr lang="ru-RU" b="1" dirty="0"/>
              <a:t>Многоканальные </a:t>
            </a:r>
            <a:r>
              <a:rPr lang="ru-RU" b="1" dirty="0" err="1"/>
              <a:t>аудиокабели</a:t>
            </a:r>
            <a:r>
              <a:rPr lang="ru-RU" b="1" dirty="0"/>
              <a:t>:</a:t>
            </a:r>
            <a:r>
              <a:rPr lang="ru-RU" dirty="0"/>
              <a:t> Универсальные решения для комплексных аудиосистем. </a:t>
            </a:r>
            <a:r>
              <a:rPr lang="ru-RU" dirty="0" err="1"/>
              <a:t>Мультикоры</a:t>
            </a:r>
            <a:r>
              <a:rPr lang="ru-RU" dirty="0"/>
              <a:t> стандартные и </a:t>
            </a:r>
            <a:r>
              <a:rPr lang="en-US" dirty="0" err="1"/>
              <a:t>StarQuad</a:t>
            </a:r>
            <a:r>
              <a:rPr lang="en-US" dirty="0"/>
              <a:t>, </a:t>
            </a:r>
            <a:r>
              <a:rPr lang="ru-RU" dirty="0"/>
              <a:t>количество каналов от 2 до 32.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25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2523E-94D7-10E1-5E2E-7ACD7BE65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5931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B050"/>
                </a:solidFill>
              </a:rPr>
              <a:t>Все виды кабелей зависимости от ваших потребностей доступны в трех вариантах оболочки: ПВХ, </a:t>
            </a:r>
            <a:r>
              <a:rPr lang="ru-RU" sz="3600" dirty="0" err="1">
                <a:solidFill>
                  <a:srgbClr val="00B050"/>
                </a:solidFill>
              </a:rPr>
              <a:t>нгА</a:t>
            </a:r>
            <a:r>
              <a:rPr lang="ru-RU" sz="3600" dirty="0">
                <a:solidFill>
                  <a:srgbClr val="00B050"/>
                </a:solidFill>
              </a:rPr>
              <a:t>-HF и </a:t>
            </a:r>
            <a:r>
              <a:rPr lang="ru-RU" sz="3600" dirty="0" err="1">
                <a:solidFill>
                  <a:srgbClr val="00B050"/>
                </a:solidFill>
              </a:rPr>
              <a:t>LSLtx</a:t>
            </a:r>
            <a:r>
              <a:rPr lang="ru-RU" sz="3600" dirty="0">
                <a:solidFill>
                  <a:srgbClr val="00B050"/>
                </a:solidFill>
              </a:rPr>
              <a:t>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2C3E6-4F87-75F1-B2A7-85702AB50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ПВХ</a:t>
            </a:r>
            <a:r>
              <a:rPr lang="ru-RU" dirty="0"/>
              <a:t> - стандартная оболочка, сохраняет гибкость и прочность при низких температурах</a:t>
            </a:r>
          </a:p>
          <a:p>
            <a:r>
              <a:rPr lang="ru-RU" b="1" dirty="0"/>
              <a:t>НГ(А)-HF</a:t>
            </a:r>
            <a:r>
              <a:rPr lang="ru-RU" dirty="0"/>
              <a:t> –  это кабель, который не распространяет горение при групповой прокладке, соответствует категории А по пожарной безопасности и при горении выделяет минимальное количество дыма и токсичных веществ.</a:t>
            </a:r>
          </a:p>
          <a:p>
            <a:r>
              <a:rPr lang="en-US" b="1" dirty="0" err="1"/>
              <a:t>LSLTx</a:t>
            </a:r>
            <a:r>
              <a:rPr lang="en-US" b="1" dirty="0"/>
              <a:t> – </a:t>
            </a:r>
            <a:r>
              <a:rPr lang="en-US" b="1" dirty="0" err="1"/>
              <a:t>LowSmoke</a:t>
            </a:r>
            <a:r>
              <a:rPr lang="en-US" b="1" dirty="0"/>
              <a:t> Low Toxic. </a:t>
            </a:r>
            <a:r>
              <a:rPr lang="ru-RU" dirty="0"/>
              <a:t>Для прокладки с учетом объема горючей нагрузки кабелей в зданиях детских дошкольных образовательных учреждений, специализированных домах престарелых и инвалидов, больницах, в спальных корпусах образовательных учреждений интернатного типа и детских учреждений.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9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189BF-9024-5D55-AAFE-1FAD4EA22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033"/>
            <a:ext cx="10515600" cy="77723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Артикулы кабельной продукции бренда 1000 метров.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C10B32-60AD-076A-23CD-35FA178F9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143"/>
            <a:ext cx="10515600" cy="5534407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Микрофонные кабели, сечение жил от 0,22 до 0,5 мм, варианты оболочки ПВХ, </a:t>
            </a:r>
            <a:r>
              <a:rPr lang="ru-RU" b="1" dirty="0" err="1">
                <a:solidFill>
                  <a:srgbClr val="00B050"/>
                </a:solidFill>
              </a:rPr>
              <a:t>нг</a:t>
            </a:r>
            <a:r>
              <a:rPr lang="ru-RU" b="1" dirty="0">
                <a:solidFill>
                  <a:srgbClr val="00B050"/>
                </a:solidFill>
              </a:rPr>
              <a:t>(А)-</a:t>
            </a:r>
            <a:r>
              <a:rPr lang="en-US" b="1" dirty="0">
                <a:solidFill>
                  <a:srgbClr val="00B050"/>
                </a:solidFill>
              </a:rPr>
              <a:t>HF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en-US" b="1" dirty="0" err="1">
                <a:solidFill>
                  <a:srgbClr val="00B050"/>
                </a:solidFill>
              </a:rPr>
              <a:t>LSLTx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/>
              <a:t>1000 метров КВТЭ 2х0.22</a:t>
            </a:r>
            <a:endParaRPr lang="ru-RU" dirty="0"/>
          </a:p>
          <a:p>
            <a:r>
              <a:rPr lang="ru-RU" b="1" dirty="0"/>
              <a:t>1000 метров КВТЭ 2х0.5</a:t>
            </a:r>
            <a:endParaRPr lang="ru-RU" dirty="0"/>
          </a:p>
          <a:p>
            <a:r>
              <a:rPr lang="ru-RU" b="1" dirty="0"/>
              <a:t>1000 метров </a:t>
            </a:r>
            <a:r>
              <a:rPr lang="ru-RU" b="1" dirty="0" err="1"/>
              <a:t>КВВЭнг</a:t>
            </a:r>
            <a:r>
              <a:rPr lang="ru-RU" b="1" dirty="0"/>
              <a:t>(А)-</a:t>
            </a:r>
            <a:r>
              <a:rPr lang="ru-RU" b="1" dirty="0" err="1"/>
              <a:t>LSLTx</a:t>
            </a:r>
            <a:r>
              <a:rPr lang="ru-RU" b="1" dirty="0"/>
              <a:t> 2х0.22</a:t>
            </a:r>
            <a:endParaRPr lang="ru-RU" dirty="0"/>
          </a:p>
          <a:p>
            <a:r>
              <a:rPr lang="ru-RU" b="1" dirty="0">
                <a:solidFill>
                  <a:srgbClr val="00B050"/>
                </a:solidFill>
              </a:rPr>
              <a:t>Колоночные (акустические) кабели, сечение жил от 1,5 до 10 мм, варианты оболочки ПВХ, </a:t>
            </a:r>
            <a:r>
              <a:rPr lang="ru-RU" b="1" dirty="0" err="1">
                <a:solidFill>
                  <a:srgbClr val="00B050"/>
                </a:solidFill>
              </a:rPr>
              <a:t>нг</a:t>
            </a:r>
            <a:r>
              <a:rPr lang="ru-RU" b="1" dirty="0">
                <a:solidFill>
                  <a:srgbClr val="00B050"/>
                </a:solidFill>
              </a:rPr>
              <a:t>(А)-</a:t>
            </a:r>
            <a:r>
              <a:rPr lang="en-US" b="1" dirty="0">
                <a:solidFill>
                  <a:srgbClr val="00B050"/>
                </a:solidFill>
              </a:rPr>
              <a:t>HF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en-US" b="1" dirty="0" err="1">
                <a:solidFill>
                  <a:srgbClr val="00B050"/>
                </a:solidFill>
              </a:rPr>
              <a:t>LSLTx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/>
              <a:t>1000 метров КВТ 2х1.5</a:t>
            </a:r>
            <a:endParaRPr lang="ru-RU" dirty="0"/>
          </a:p>
          <a:p>
            <a:r>
              <a:rPr lang="ru-RU" b="1" dirty="0"/>
              <a:t>1000 метров КВТ 2х10</a:t>
            </a:r>
            <a:endParaRPr lang="ru-RU" dirty="0"/>
          </a:p>
          <a:p>
            <a:r>
              <a:rPr lang="ru-RU" b="1" dirty="0"/>
              <a:t>1000 метров КВТ 8х2.5</a:t>
            </a:r>
            <a:endParaRPr lang="ru-RU" dirty="0"/>
          </a:p>
          <a:p>
            <a:r>
              <a:rPr lang="ru-RU" b="1" dirty="0"/>
              <a:t>1000 метров </a:t>
            </a:r>
            <a:r>
              <a:rPr lang="ru-RU" b="1" dirty="0" err="1"/>
              <a:t>КВБнг</a:t>
            </a:r>
            <a:r>
              <a:rPr lang="ru-RU" b="1" dirty="0"/>
              <a:t>(А)-HF 2х2.5</a:t>
            </a:r>
            <a:endParaRPr lang="ru-RU" dirty="0"/>
          </a:p>
          <a:p>
            <a:r>
              <a:rPr lang="ru-RU" b="1" dirty="0"/>
              <a:t>1000 метров </a:t>
            </a:r>
            <a:r>
              <a:rPr lang="ru-RU" b="1" dirty="0" err="1"/>
              <a:t>КВБнг</a:t>
            </a:r>
            <a:r>
              <a:rPr lang="ru-RU" b="1" dirty="0"/>
              <a:t>(А)-HF 4х4.0</a:t>
            </a:r>
            <a:endParaRPr lang="ru-RU" dirty="0"/>
          </a:p>
          <a:p>
            <a:r>
              <a:rPr lang="ru-RU" b="1" dirty="0"/>
              <a:t>1000 метров </a:t>
            </a:r>
            <a:r>
              <a:rPr lang="ru-RU" b="1" dirty="0" err="1"/>
              <a:t>КВВнг</a:t>
            </a:r>
            <a:r>
              <a:rPr lang="ru-RU" b="1" dirty="0"/>
              <a:t>(А)-</a:t>
            </a:r>
            <a:r>
              <a:rPr lang="ru-RU" b="1" dirty="0" err="1"/>
              <a:t>LSLTx</a:t>
            </a:r>
            <a:r>
              <a:rPr lang="ru-RU" b="1" dirty="0"/>
              <a:t> 2х6.0</a:t>
            </a:r>
            <a:endParaRPr lang="ru-RU" dirty="0"/>
          </a:p>
          <a:p>
            <a:r>
              <a:rPr lang="ru-RU" b="1" dirty="0"/>
              <a:t>1000 метров </a:t>
            </a:r>
            <a:r>
              <a:rPr lang="ru-RU" b="1" dirty="0" err="1"/>
              <a:t>КВВнг</a:t>
            </a:r>
            <a:r>
              <a:rPr lang="ru-RU" b="1" dirty="0"/>
              <a:t>(А)-</a:t>
            </a:r>
            <a:r>
              <a:rPr lang="ru-RU" b="1" dirty="0" err="1"/>
              <a:t>LSLTx</a:t>
            </a:r>
            <a:r>
              <a:rPr lang="ru-RU" b="1" dirty="0"/>
              <a:t> 4х2.5</a:t>
            </a:r>
            <a:endParaRPr lang="ru-RU" dirty="0"/>
          </a:p>
          <a:p>
            <a:r>
              <a:rPr lang="en-US" b="1" dirty="0">
                <a:solidFill>
                  <a:srgbClr val="00B050"/>
                </a:solidFill>
              </a:rPr>
              <a:t>DMX </a:t>
            </a:r>
            <a:r>
              <a:rPr lang="ru-RU" b="1" dirty="0">
                <a:solidFill>
                  <a:srgbClr val="00B050"/>
                </a:solidFill>
              </a:rPr>
              <a:t>кабели сечение жил от 0,22 до 0,35 мм, варианты оболочки ПВХ, </a:t>
            </a:r>
            <a:r>
              <a:rPr lang="ru-RU" b="1" dirty="0" err="1">
                <a:solidFill>
                  <a:srgbClr val="00B050"/>
                </a:solidFill>
              </a:rPr>
              <a:t>нг</a:t>
            </a:r>
            <a:r>
              <a:rPr lang="ru-RU" b="1" dirty="0">
                <a:solidFill>
                  <a:srgbClr val="00B050"/>
                </a:solidFill>
              </a:rPr>
              <a:t>(А)-</a:t>
            </a:r>
            <a:r>
              <a:rPr lang="en-US" b="1" dirty="0">
                <a:solidFill>
                  <a:srgbClr val="00B050"/>
                </a:solidFill>
              </a:rPr>
              <a:t>HF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en-US" b="1" dirty="0" err="1">
                <a:solidFill>
                  <a:srgbClr val="00B050"/>
                </a:solidFill>
              </a:rPr>
              <a:t>LSLTx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/>
              <a:t>1000 метров КВТЭЭ 2х0.35</a:t>
            </a:r>
            <a:endParaRPr lang="ru-RU" dirty="0"/>
          </a:p>
          <a:p>
            <a:r>
              <a:rPr lang="ru-RU" b="1" dirty="0"/>
              <a:t>1000 метров </a:t>
            </a:r>
            <a:r>
              <a:rPr lang="ru-RU" b="1" dirty="0" err="1"/>
              <a:t>КВБЭЭнг</a:t>
            </a:r>
            <a:r>
              <a:rPr lang="ru-RU" b="1" dirty="0"/>
              <a:t>(А)-</a:t>
            </a:r>
            <a:r>
              <a:rPr lang="en-US" b="1" dirty="0"/>
              <a:t>HF</a:t>
            </a:r>
            <a:r>
              <a:rPr lang="ru-RU" b="1" dirty="0"/>
              <a:t> 2х0.22</a:t>
            </a:r>
            <a:endParaRPr lang="ru-RU" dirty="0"/>
          </a:p>
          <a:p>
            <a:r>
              <a:rPr lang="ru-RU" b="1" dirty="0"/>
              <a:t>1000 метров </a:t>
            </a:r>
            <a:r>
              <a:rPr lang="ru-RU" b="1" dirty="0" err="1"/>
              <a:t>КВВЭЭнг</a:t>
            </a:r>
            <a:r>
              <a:rPr lang="ru-RU" b="1" dirty="0"/>
              <a:t>(А)-</a:t>
            </a:r>
            <a:r>
              <a:rPr lang="ru-RU" b="1" dirty="0" err="1"/>
              <a:t>LSLTx</a:t>
            </a:r>
            <a:r>
              <a:rPr lang="ru-RU" b="1" dirty="0"/>
              <a:t> 2х0.35</a:t>
            </a:r>
            <a:endParaRPr lang="ru-RU" dirty="0"/>
          </a:p>
          <a:p>
            <a:r>
              <a:rPr lang="ru-RU" b="1" dirty="0"/>
              <a:t>1000 метров </a:t>
            </a:r>
            <a:r>
              <a:rPr lang="ru-RU" b="1" dirty="0" err="1"/>
              <a:t>КВБЭЭнг</a:t>
            </a:r>
            <a:r>
              <a:rPr lang="ru-RU" b="1" dirty="0"/>
              <a:t>(А)-HF 4х0.22</a:t>
            </a:r>
            <a:endParaRPr lang="ru-RU" dirty="0"/>
          </a:p>
          <a:p>
            <a:r>
              <a:rPr lang="ru-RU" b="1" dirty="0">
                <a:solidFill>
                  <a:srgbClr val="00B050"/>
                </a:solidFill>
              </a:rPr>
              <a:t>Многоканальные аудио кабели, количество каналов от 2 до 32, сечение жил от 0,2 до 0,22 мм, варианты оболочки ПВХ, </a:t>
            </a:r>
            <a:r>
              <a:rPr lang="ru-RU" b="1" dirty="0" err="1">
                <a:solidFill>
                  <a:srgbClr val="00B050"/>
                </a:solidFill>
              </a:rPr>
              <a:t>нг</a:t>
            </a:r>
            <a:r>
              <a:rPr lang="ru-RU" b="1" dirty="0">
                <a:solidFill>
                  <a:srgbClr val="00B050"/>
                </a:solidFill>
              </a:rPr>
              <a:t>(А)-</a:t>
            </a:r>
            <a:r>
              <a:rPr lang="en-US" b="1" dirty="0">
                <a:solidFill>
                  <a:srgbClr val="00B050"/>
                </a:solidFill>
              </a:rPr>
              <a:t>HF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en-US" b="1" dirty="0" err="1">
                <a:solidFill>
                  <a:srgbClr val="00B050"/>
                </a:solidFill>
              </a:rPr>
              <a:t>LSLTx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/>
              <a:t>1000 метров КВТЭ 8х(2х0.2)э</a:t>
            </a:r>
            <a:endParaRPr lang="ru-RU" dirty="0"/>
          </a:p>
          <a:p>
            <a:r>
              <a:rPr lang="ru-RU" b="1" dirty="0"/>
              <a:t>1000 метров КВТЭ 32х(2х0.2)э</a:t>
            </a:r>
            <a:endParaRPr lang="ru-RU" dirty="0"/>
          </a:p>
          <a:p>
            <a:r>
              <a:rPr lang="ru-RU" b="1" dirty="0"/>
              <a:t>1000 метров </a:t>
            </a:r>
            <a:r>
              <a:rPr lang="ru-RU" b="1" dirty="0" err="1"/>
              <a:t>КВВЭнг</a:t>
            </a:r>
            <a:r>
              <a:rPr lang="ru-RU" b="1" dirty="0"/>
              <a:t>(А)-</a:t>
            </a:r>
            <a:r>
              <a:rPr lang="ru-RU" b="1" dirty="0" err="1"/>
              <a:t>LSLTx</a:t>
            </a:r>
            <a:r>
              <a:rPr lang="ru-RU" b="1" dirty="0"/>
              <a:t> 8х(4х0.2)</a:t>
            </a:r>
            <a:endParaRPr lang="ru-RU" dirty="0"/>
          </a:p>
          <a:p>
            <a:r>
              <a:rPr lang="ru-RU" b="1" dirty="0"/>
              <a:t>1000 метров </a:t>
            </a:r>
            <a:r>
              <a:rPr lang="ru-RU" b="1" dirty="0" err="1"/>
              <a:t>КВВЭнг</a:t>
            </a:r>
            <a:r>
              <a:rPr lang="ru-RU" b="1" dirty="0"/>
              <a:t>(А)-</a:t>
            </a:r>
            <a:r>
              <a:rPr lang="ru-RU" b="1" dirty="0" err="1"/>
              <a:t>LSLTx</a:t>
            </a:r>
            <a:r>
              <a:rPr lang="ru-RU" b="1" dirty="0"/>
              <a:t> 12х(2х0.2)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648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A4EA0-DC2D-2A50-20FC-1214402A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Конверторы 1000 </a:t>
            </a:r>
            <a:r>
              <a:rPr lang="en-US" sz="3200" b="1" dirty="0" err="1">
                <a:solidFill>
                  <a:srgbClr val="00B050"/>
                </a:solidFill>
              </a:rPr>
              <a:t>metrov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C497B5-AC0A-3D8F-F0D6-CD0C26B1F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005840"/>
            <a:ext cx="11020425" cy="5171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TR</a:t>
            </a:r>
            <a:r>
              <a:rPr lang="ru-RU" sz="1800" b="1" dirty="0"/>
              <a:t>-12</a:t>
            </a:r>
            <a:r>
              <a:rPr lang="en-US" sz="1800" b="1" dirty="0"/>
              <a:t>G SDI </a:t>
            </a:r>
            <a:r>
              <a:rPr lang="en-US" sz="1800" dirty="0"/>
              <a:t> </a:t>
            </a:r>
            <a:r>
              <a:rPr lang="ru-RU" sz="1800" b="1" dirty="0"/>
              <a:t>Двунаправленный оптический приемопередатчик 12</a:t>
            </a:r>
            <a:r>
              <a:rPr lang="en-US" sz="1800" b="1" dirty="0"/>
              <a:t>G</a:t>
            </a:r>
            <a:r>
              <a:rPr lang="ru-RU" sz="1800" b="1" dirty="0"/>
              <a:t>-</a:t>
            </a:r>
            <a:r>
              <a:rPr lang="en-US" sz="1800" b="1" dirty="0"/>
              <a:t>SDI.</a:t>
            </a:r>
            <a:endParaRPr lang="ru-RU" sz="1800" b="1" dirty="0"/>
          </a:p>
          <a:p>
            <a:pPr marL="0" indent="0">
              <a:buNone/>
            </a:pPr>
            <a:r>
              <a:rPr lang="ru-RU" sz="1800" dirty="0"/>
              <a:t>	Двунаправленный оптический приемопередатчик 1000-metrov 12G-SDI обеспечивает высочайшее качество и надежность при преобразовании оптического сигнала в сигнал 12G/3G/HD/SD-SDI и обратно, обеспечивая дальность передачи до 1~ 40 км по стандартному одномодовому волоконно-оптическому кабелю. Приемопередатчик размещён в компактном корпусе, что позволяет использовать это устройство в ограниченных пространствах и крепить его непосредственно к камерам. Приемопередатчик 1000-metrov 12G-SDI подходит для применения в системах передачи радио- и телевизионных сигналов, в ПТС, при производстве телепрограмм и в других областях.</a:t>
            </a: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ru-RU" sz="1400" b="1" dirty="0"/>
          </a:p>
        </p:txBody>
      </p:sp>
      <p:pic>
        <p:nvPicPr>
          <p:cNvPr id="14" name="图片 8" descr="1751020276378">
            <a:extLst>
              <a:ext uri="{FF2B5EF4-FFF2-40B4-BE49-F238E27FC236}">
                <a16:creationId xmlns:a16="http://schemas.microsoft.com/office/drawing/2014/main" id="{8C2873F7-AFDD-4AE5-F150-39A803582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12" y="3677602"/>
            <a:ext cx="5299075" cy="20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205FF-61C9-3348-001E-CC985E90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076"/>
            <a:ext cx="10515600" cy="4498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Основные преимущества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200253-8AA6-962C-B466-7F4951904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0735"/>
            <a:ext cx="10515600" cy="394917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  Преобразование одного канала видео сигнала 12</a:t>
            </a:r>
            <a:r>
              <a:rPr lang="en-US" dirty="0"/>
              <a:t>G</a:t>
            </a:r>
            <a:r>
              <a:rPr lang="ru-RU" dirty="0"/>
              <a:t>-</a:t>
            </a:r>
            <a:r>
              <a:rPr lang="en-US" dirty="0"/>
              <a:t>SDI </a:t>
            </a:r>
            <a:r>
              <a:rPr lang="ru-RU" dirty="0"/>
              <a:t>в оптический сигнал через выходной разъём </a:t>
            </a:r>
            <a:r>
              <a:rPr lang="en-US" dirty="0"/>
              <a:t>LC</a:t>
            </a:r>
            <a:r>
              <a:rPr lang="ru-RU" dirty="0"/>
              <a:t>, и одного оптического канала через входной разъем </a:t>
            </a:r>
            <a:r>
              <a:rPr lang="en-US" dirty="0"/>
              <a:t>LC </a:t>
            </a:r>
            <a:r>
              <a:rPr lang="ru-RU" dirty="0"/>
              <a:t>в электрический сигнал 12</a:t>
            </a:r>
            <a:r>
              <a:rPr lang="en-US" dirty="0"/>
              <a:t>G</a:t>
            </a:r>
            <a:r>
              <a:rPr lang="ru-RU" dirty="0"/>
              <a:t>-</a:t>
            </a:r>
            <a:r>
              <a:rPr lang="en-US" dirty="0"/>
              <a:t>SDI </a:t>
            </a:r>
            <a:endParaRPr lang="ru-RU" dirty="0"/>
          </a:p>
          <a:p>
            <a:r>
              <a:rPr lang="ru-RU" dirty="0"/>
              <a:t>  Поддержка ввода-вывода сигналов 12</a:t>
            </a:r>
            <a:r>
              <a:rPr lang="en-US" dirty="0"/>
              <a:t>G</a:t>
            </a:r>
            <a:r>
              <a:rPr lang="ru-RU" dirty="0"/>
              <a:t>-</a:t>
            </a:r>
            <a:r>
              <a:rPr lang="en-US" dirty="0"/>
              <a:t>SDI</a:t>
            </a:r>
            <a:r>
              <a:rPr lang="ru-RU" dirty="0"/>
              <a:t>, включая сигналы 6</a:t>
            </a:r>
            <a:r>
              <a:rPr lang="en-US" dirty="0"/>
              <a:t>G</a:t>
            </a:r>
            <a:r>
              <a:rPr lang="ru-RU" dirty="0"/>
              <a:t>/3</a:t>
            </a:r>
            <a:r>
              <a:rPr lang="en-US" dirty="0"/>
              <a:t>G</a:t>
            </a:r>
            <a:r>
              <a:rPr lang="ru-RU" dirty="0"/>
              <a:t>/</a:t>
            </a:r>
            <a:r>
              <a:rPr lang="en-US" dirty="0"/>
              <a:t>HD</a:t>
            </a:r>
            <a:r>
              <a:rPr lang="ru-RU" dirty="0"/>
              <a:t>/</a:t>
            </a:r>
            <a:r>
              <a:rPr lang="en-US" dirty="0"/>
              <a:t>SD</a:t>
            </a:r>
            <a:r>
              <a:rPr lang="ru-RU" dirty="0"/>
              <a:t>-</a:t>
            </a:r>
            <a:r>
              <a:rPr lang="en-US" dirty="0"/>
              <a:t>SDI</a:t>
            </a:r>
            <a:r>
              <a:rPr lang="ru-RU" dirty="0"/>
              <a:t> (автоматическое определение);</a:t>
            </a:r>
          </a:p>
          <a:p>
            <a:r>
              <a:rPr lang="ru-RU" dirty="0"/>
              <a:t>  Для передачи оптических сигналов применяется дуплексный одномодовый кабель;</a:t>
            </a:r>
          </a:p>
          <a:p>
            <a:r>
              <a:rPr lang="ru-RU" dirty="0"/>
              <a:t>  Длина волны: 1310 нм (1270нм~1610нм опционально)</a:t>
            </a:r>
          </a:p>
          <a:p>
            <a:pPr marL="0" indent="0">
              <a:buNone/>
            </a:pPr>
            <a:r>
              <a:rPr lang="en-US" dirty="0"/>
              <a:t>WDM</a:t>
            </a:r>
            <a:r>
              <a:rPr lang="ru-RU" dirty="0"/>
              <a:t>/</a:t>
            </a:r>
            <a:r>
              <a:rPr lang="en-US" dirty="0"/>
              <a:t>CWDM</a:t>
            </a:r>
            <a:r>
              <a:rPr lang="ru-RU" dirty="0"/>
              <a:t>/</a:t>
            </a:r>
            <a:r>
              <a:rPr lang="en-US" dirty="0"/>
              <a:t>DWDM </a:t>
            </a:r>
            <a:r>
              <a:rPr lang="ru-RU" dirty="0"/>
              <a:t>опционально.</a:t>
            </a:r>
          </a:p>
          <a:p>
            <a:r>
              <a:rPr lang="ru-RU" dirty="0"/>
              <a:t>  </a:t>
            </a:r>
            <a:r>
              <a:rPr lang="en-US" dirty="0"/>
              <a:t>SFP </a:t>
            </a:r>
            <a:r>
              <a:rPr lang="ru-RU" dirty="0"/>
              <a:t>модуль, одномодовый 1310 нм (дуплексный адаптер </a:t>
            </a:r>
            <a:r>
              <a:rPr lang="en-US" dirty="0"/>
              <a:t>LC</a:t>
            </a:r>
            <a:r>
              <a:rPr lang="ru-RU" dirty="0"/>
              <a:t>);</a:t>
            </a:r>
          </a:p>
          <a:p>
            <a:r>
              <a:rPr lang="ru-RU" dirty="0"/>
              <a:t>  </a:t>
            </a:r>
            <a:r>
              <a:rPr lang="en-US" dirty="0"/>
              <a:t>LED</a:t>
            </a:r>
            <a:r>
              <a:rPr lang="ru-RU" dirty="0"/>
              <a:t>-индикация, отображение наличия питания и входных сигналов;</a:t>
            </a:r>
          </a:p>
          <a:p>
            <a:r>
              <a:rPr lang="ru-RU" dirty="0"/>
              <a:t>  Устройство в индивидуальном корпусе, блок питания входит в комплект;</a:t>
            </a:r>
          </a:p>
          <a:p>
            <a:r>
              <a:rPr lang="ru-RU" dirty="0"/>
              <a:t>  Возможно исполнение в корпусе 19” высотой 1</a:t>
            </a:r>
            <a:r>
              <a:rPr lang="en-US" dirty="0"/>
              <a:t>U</a:t>
            </a:r>
            <a:r>
              <a:rPr lang="ru-RU" dirty="0"/>
              <a:t> или в </a:t>
            </a:r>
            <a:r>
              <a:rPr lang="ru-RU" dirty="0" err="1"/>
              <a:t>рэковой</a:t>
            </a:r>
            <a:r>
              <a:rPr lang="ru-RU" dirty="0"/>
              <a:t> корзине высотой </a:t>
            </a:r>
            <a:r>
              <a:rPr lang="en-US" dirty="0"/>
              <a:t>3U </a:t>
            </a:r>
            <a:r>
              <a:rPr lang="ru-RU" dirty="0"/>
              <a:t>до 16 слотов;</a:t>
            </a:r>
          </a:p>
        </p:txBody>
      </p:sp>
      <p:pic>
        <p:nvPicPr>
          <p:cNvPr id="6" name="Изображения" descr="微信图片_20260605185239_442_15">
            <a:extLst>
              <a:ext uri="{FF2B5EF4-FFF2-40B4-BE49-F238E27FC236}">
                <a16:creationId xmlns:a16="http://schemas.microsoft.com/office/drawing/2014/main" id="{43A978E6-6755-EAE2-FEC2-895710DC4B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11666" r="3846" b="20944"/>
          <a:stretch>
            <a:fillRect/>
          </a:stretch>
        </p:blipFill>
        <p:spPr>
          <a:xfrm>
            <a:off x="8454507" y="4963161"/>
            <a:ext cx="2674619" cy="109410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F70FCF-0726-9869-7EDB-3B21C9408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4" y="4652748"/>
            <a:ext cx="3789044" cy="1714928"/>
          </a:xfrm>
          <a:prstGeom prst="rect">
            <a:avLst/>
          </a:prstGeom>
        </p:spPr>
      </p:pic>
      <p:pic>
        <p:nvPicPr>
          <p:cNvPr id="9" name="Изображения" descr="微信图片_20250117175339">
            <a:extLst>
              <a:ext uri="{FF2B5EF4-FFF2-40B4-BE49-F238E27FC236}">
                <a16:creationId xmlns:a16="http://schemas.microsoft.com/office/drawing/2014/main" id="{35E58134-D5E1-1413-8BCA-988E3698F8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3333" t="30000" r="5833" b="33333"/>
          <a:stretch>
            <a:fillRect/>
          </a:stretch>
        </p:blipFill>
        <p:spPr>
          <a:xfrm>
            <a:off x="4495801" y="5060315"/>
            <a:ext cx="2971800" cy="89979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103943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AA20E-DF9A-4EB9-374E-4E5A4A648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Графическая схема работы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76B462-AD7F-CE18-FDE8-D4B8CB959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150" y="2941199"/>
            <a:ext cx="5038725" cy="225945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5CE5C18-D36B-6A81-04D9-4788A487E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553" y="1373969"/>
            <a:ext cx="15616719" cy="55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>
            <a:extLst>
              <a:ext uri="{FF2B5EF4-FFF2-40B4-BE49-F238E27FC236}">
                <a16:creationId xmlns:a16="http://schemas.microsoft.com/office/drawing/2014/main" id="{1A12FB19-CCD3-E490-F9F4-10D16704C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6" y="1831170"/>
            <a:ext cx="7600950" cy="434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92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7E513-2DB7-8520-78C1-BB0201CA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Варианты конверторов 1000 </a:t>
            </a:r>
            <a:r>
              <a:rPr lang="en-US" sz="2800" b="1" dirty="0" err="1">
                <a:solidFill>
                  <a:srgbClr val="00B050"/>
                </a:solidFill>
              </a:rPr>
              <a:t>metrov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186B09-C7E8-95E1-5532-88946CE7B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668203"/>
          </a:xfrm>
        </p:spPr>
        <p:txBody>
          <a:bodyPr/>
          <a:lstStyle/>
          <a:p>
            <a:r>
              <a:rPr lang="ru-RU" dirty="0"/>
              <a:t>Приемники и передатчики </a:t>
            </a:r>
            <a:r>
              <a:rPr lang="en-US" b="1" dirty="0"/>
              <a:t>3G SDI </a:t>
            </a:r>
            <a:r>
              <a:rPr lang="ru-RU" dirty="0"/>
              <a:t>по оптоволоконному кабелю.</a:t>
            </a:r>
          </a:p>
          <a:p>
            <a:r>
              <a:rPr lang="ru-RU" dirty="0"/>
              <a:t>Конвертор </a:t>
            </a:r>
            <a:r>
              <a:rPr lang="en-US" b="1" dirty="0"/>
              <a:t>12G SDI </a:t>
            </a:r>
            <a:r>
              <a:rPr lang="ru-RU" dirty="0"/>
              <a:t>в </a:t>
            </a:r>
            <a:r>
              <a:rPr lang="en-US" b="1" dirty="0"/>
              <a:t>HDMI 2.0 </a:t>
            </a:r>
            <a:r>
              <a:rPr lang="ru-RU" dirty="0"/>
              <a:t>и </a:t>
            </a:r>
            <a:r>
              <a:rPr lang="en-US" b="1" dirty="0"/>
              <a:t>HDMI 2.0 </a:t>
            </a:r>
            <a:r>
              <a:rPr lang="ru-RU" dirty="0"/>
              <a:t>в </a:t>
            </a:r>
            <a:r>
              <a:rPr lang="en-US" b="1" dirty="0"/>
              <a:t>12G SDI</a:t>
            </a:r>
            <a:r>
              <a:rPr lang="en-US" dirty="0"/>
              <a:t> </a:t>
            </a:r>
            <a:r>
              <a:rPr lang="ru-RU" dirty="0"/>
              <a:t>с возможностью преобразования в оптический сигнал.</a:t>
            </a:r>
          </a:p>
          <a:p>
            <a:r>
              <a:rPr lang="ru-RU" altLang="zh-CN" kern="0" dirty="0">
                <a:latin typeface="Aptos" panose="020B0004020202020204" pitchFamily="34" charset="0"/>
                <a:ea typeface="Droid Sans" charset="0"/>
                <a:cs typeface="Lucida Sans"/>
              </a:rPr>
              <a:t>Многофункциональный конвертор </a:t>
            </a:r>
            <a:r>
              <a:rPr lang="en-US" altLang="zh-CN" b="1" kern="0" dirty="0">
                <a:latin typeface="Aptos" panose="020B0004020202020204" pitchFamily="34" charset="0"/>
                <a:ea typeface="Droid Sans" charset="0"/>
                <a:cs typeface="Lucida Sans"/>
              </a:rPr>
              <a:t>4K DP/USB-C/HDMI </a:t>
            </a:r>
            <a:r>
              <a:rPr lang="ru-RU" altLang="zh-CN" kern="0" dirty="0">
                <a:latin typeface="Aptos" panose="020B0004020202020204" pitchFamily="34" charset="0"/>
                <a:ea typeface="Droid Sans" charset="0"/>
                <a:cs typeface="Lucida Sans"/>
              </a:rPr>
              <a:t>в</a:t>
            </a:r>
            <a:r>
              <a:rPr lang="en-US" altLang="zh-CN" kern="0" dirty="0">
                <a:latin typeface="Aptos" panose="020B0004020202020204" pitchFamily="34" charset="0"/>
                <a:ea typeface="Droid Sans" charset="0"/>
                <a:cs typeface="Lucida Sans"/>
              </a:rPr>
              <a:t> </a:t>
            </a:r>
            <a:r>
              <a:rPr lang="en-US" altLang="zh-CN" b="1" kern="0" dirty="0">
                <a:latin typeface="Aptos" panose="020B0004020202020204" pitchFamily="34" charset="0"/>
                <a:ea typeface="Droid Sans" charset="0"/>
                <a:cs typeface="Lucida Sans"/>
              </a:rPr>
              <a:t>4K HDMI </a:t>
            </a:r>
            <a:r>
              <a:rPr lang="en-US" altLang="zh-CN" kern="0" dirty="0">
                <a:latin typeface="Aptos" panose="020B0004020202020204" pitchFamily="34" charset="0"/>
                <a:ea typeface="Droid Sans" charset="0"/>
                <a:cs typeface="Lucida Sans"/>
              </a:rPr>
              <a:t>&amp; </a:t>
            </a:r>
            <a:r>
              <a:rPr lang="en-US" altLang="zh-CN" b="1" kern="0" dirty="0">
                <a:latin typeface="Aptos" panose="020B0004020202020204" pitchFamily="34" charset="0"/>
                <a:ea typeface="Droid Sans" charset="0"/>
                <a:cs typeface="Lucida Sans"/>
              </a:rPr>
              <a:t>12G-SDI</a:t>
            </a:r>
            <a:r>
              <a:rPr lang="ru-RU" altLang="zh-CN" kern="0" dirty="0">
                <a:latin typeface="Aptos" panose="020B0004020202020204" pitchFamily="34" charset="0"/>
                <a:ea typeface="Droid Sans" charset="0"/>
                <a:cs typeface="Lucida Sans"/>
              </a:rPr>
              <a:t> </a:t>
            </a:r>
            <a:r>
              <a:rPr lang="ru-RU" dirty="0"/>
              <a:t>с возможностью преобразования в оптический сигнал.</a:t>
            </a:r>
          </a:p>
          <a:p>
            <a:r>
              <a:rPr lang="ru-RU" dirty="0"/>
              <a:t>Приемники и передатчики </a:t>
            </a:r>
            <a:r>
              <a:rPr lang="en-US" b="1" dirty="0"/>
              <a:t>4K</a:t>
            </a:r>
            <a:r>
              <a:rPr lang="en-US" dirty="0"/>
              <a:t> </a:t>
            </a:r>
            <a:r>
              <a:rPr lang="en-US" b="1" dirty="0"/>
              <a:t>HDMI 2.0 </a:t>
            </a:r>
            <a:r>
              <a:rPr lang="ru-RU" dirty="0"/>
              <a:t>по оптоволоконному кабелю.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112FF-42E3-AC04-61FA-CF98B83C3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1"/>
            <a:ext cx="10515600" cy="76809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Коммутационные устройства 1000 </a:t>
            </a:r>
            <a:r>
              <a:rPr lang="en-US" sz="2800" b="1" dirty="0" err="1">
                <a:solidFill>
                  <a:srgbClr val="00B050"/>
                </a:solidFill>
              </a:rPr>
              <a:t>metrov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399CA3-E013-5EFE-5E3A-F7F08CE94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6968"/>
            <a:ext cx="10515600" cy="52899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     Для заказа доступны также следующие коммутационные устройства:</a:t>
            </a:r>
          </a:p>
          <a:p>
            <a:pPr>
              <a:buFontTx/>
              <a:buChar char="-"/>
            </a:pPr>
            <a:r>
              <a:rPr lang="ru-RU" dirty="0" err="1"/>
              <a:t>Сплитеры</a:t>
            </a:r>
            <a:r>
              <a:rPr lang="ru-RU" dirty="0"/>
              <a:t> </a:t>
            </a:r>
            <a:r>
              <a:rPr lang="en-US" b="1" dirty="0"/>
              <a:t>12G SDI</a:t>
            </a:r>
            <a:r>
              <a:rPr lang="ru-RU" b="1" dirty="0"/>
              <a:t> </a:t>
            </a:r>
            <a:r>
              <a:rPr lang="ru-RU" dirty="0"/>
              <a:t>(1х4)</a:t>
            </a:r>
            <a:endParaRPr lang="en-US" dirty="0"/>
          </a:p>
          <a:p>
            <a:pPr>
              <a:buFontTx/>
              <a:buChar char="-"/>
            </a:pPr>
            <a:r>
              <a:rPr lang="ru-RU" dirty="0"/>
              <a:t>Матричные коммутаторы </a:t>
            </a:r>
            <a:r>
              <a:rPr lang="en-US" b="1" dirty="0"/>
              <a:t>12G SDI</a:t>
            </a:r>
            <a:r>
              <a:rPr lang="ru-RU" b="1" dirty="0"/>
              <a:t> </a:t>
            </a:r>
            <a:r>
              <a:rPr lang="ru-RU" dirty="0"/>
              <a:t>(8х8, 16х16, 32х32, 48х48, 72х72)</a:t>
            </a:r>
          </a:p>
          <a:p>
            <a:pPr>
              <a:buFontTx/>
              <a:buChar char="-"/>
            </a:pPr>
            <a:r>
              <a:rPr lang="en-US" b="1" dirty="0"/>
              <a:t>DVI</a:t>
            </a:r>
            <a:r>
              <a:rPr lang="en-US" dirty="0"/>
              <a:t>, </a:t>
            </a:r>
            <a:r>
              <a:rPr lang="en-US" b="1" dirty="0"/>
              <a:t>DP</a:t>
            </a:r>
            <a:r>
              <a:rPr lang="en-US" dirty="0"/>
              <a:t>, </a:t>
            </a:r>
            <a:r>
              <a:rPr lang="en-US" b="1" dirty="0"/>
              <a:t>VGA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b="1" dirty="0"/>
              <a:t>KVM</a:t>
            </a:r>
            <a:r>
              <a:rPr lang="en-US" dirty="0"/>
              <a:t> </a:t>
            </a:r>
            <a:r>
              <a:rPr lang="ru-RU" dirty="0"/>
              <a:t>удлинители по «витой паре».</a:t>
            </a:r>
          </a:p>
          <a:p>
            <a:pPr>
              <a:buFontTx/>
              <a:buChar char="-"/>
            </a:pPr>
            <a:r>
              <a:rPr lang="ru-RU" dirty="0"/>
              <a:t>Передатчики и приемники аудиосигналов с «фантомным питанием»</a:t>
            </a:r>
          </a:p>
          <a:p>
            <a:pPr marL="0" indent="0">
              <a:buNone/>
            </a:pPr>
            <a:r>
              <a:rPr lang="ru-RU" dirty="0"/>
              <a:t>Вся информация доступна на нашем сайте </a:t>
            </a:r>
          </a:p>
          <a:p>
            <a:pPr marL="0" indent="0">
              <a:buNone/>
            </a:pPr>
            <a:r>
              <a:rPr lang="ru-RU" b="1" dirty="0"/>
              <a:t>1000-</a:t>
            </a:r>
            <a:r>
              <a:rPr lang="en-US" b="1" dirty="0"/>
              <a:t>metrov.com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Вы можете заказать и приобрести продукцию 1000 метров в Корпорации ДНК.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E926FF-0155-57A6-B687-C140A82D5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60178"/>
            <a:ext cx="897822" cy="89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604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850</Words>
  <Application>Microsoft Office PowerPoint</Application>
  <PresentationFormat>Широкоэкранный</PresentationFormat>
  <Paragraphs>68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Тема Office</vt:lpstr>
      <vt:lpstr>Презентация PowerPoint</vt:lpstr>
      <vt:lpstr>В настоящее время мы рады представить расширенную линейку аудио кабелей: </vt:lpstr>
      <vt:lpstr>Все виды кабелей зависимости от ваших потребностей доступны в трех вариантах оболочки: ПВХ, нгА-HF и LSLtx. </vt:lpstr>
      <vt:lpstr>Артикулы кабельной продукции бренда 1000 метров.</vt:lpstr>
      <vt:lpstr>Конверторы 1000 metrov</vt:lpstr>
      <vt:lpstr>Основные преимущества</vt:lpstr>
      <vt:lpstr>Графическая схема работы </vt:lpstr>
      <vt:lpstr>Варианты конверторов 1000 metrov</vt:lpstr>
      <vt:lpstr>Коммутационные устройства 1000 metrov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 Kitaev</dc:creator>
  <cp:lastModifiedBy>Petr Kitaev</cp:lastModifiedBy>
  <cp:revision>5</cp:revision>
  <dcterms:created xsi:type="dcterms:W3CDTF">2026-06-09T10:01:04Z</dcterms:created>
  <dcterms:modified xsi:type="dcterms:W3CDTF">2026-06-17T09:56:51Z</dcterms:modified>
</cp:coreProperties>
</file>